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749" r:id="rId4"/>
  </p:sldMasterIdLst>
  <p:notesMasterIdLst>
    <p:notesMasterId r:id="rId56"/>
  </p:notesMasterIdLst>
  <p:sldIdLst>
    <p:sldId id="351" r:id="rId5"/>
    <p:sldId id="352" r:id="rId6"/>
    <p:sldId id="391" r:id="rId7"/>
    <p:sldId id="397" r:id="rId8"/>
    <p:sldId id="354" r:id="rId9"/>
    <p:sldId id="405" r:id="rId10"/>
    <p:sldId id="399" r:id="rId11"/>
    <p:sldId id="392" r:id="rId12"/>
    <p:sldId id="357" r:id="rId13"/>
    <p:sldId id="394" r:id="rId14"/>
    <p:sldId id="400" r:id="rId15"/>
    <p:sldId id="401" r:id="rId16"/>
    <p:sldId id="402" r:id="rId17"/>
    <p:sldId id="403" r:id="rId18"/>
    <p:sldId id="404" r:id="rId19"/>
    <p:sldId id="360" r:id="rId20"/>
    <p:sldId id="361" r:id="rId21"/>
    <p:sldId id="362" r:id="rId22"/>
    <p:sldId id="363" r:id="rId23"/>
    <p:sldId id="370" r:id="rId24"/>
    <p:sldId id="364" r:id="rId25"/>
    <p:sldId id="366" r:id="rId26"/>
    <p:sldId id="367" r:id="rId27"/>
    <p:sldId id="371" r:id="rId28"/>
    <p:sldId id="372" r:id="rId29"/>
    <p:sldId id="377" r:id="rId30"/>
    <p:sldId id="378" r:id="rId31"/>
    <p:sldId id="379" r:id="rId32"/>
    <p:sldId id="380" r:id="rId33"/>
    <p:sldId id="381" r:id="rId34"/>
    <p:sldId id="395" r:id="rId35"/>
    <p:sldId id="386" r:id="rId36"/>
    <p:sldId id="382" r:id="rId37"/>
    <p:sldId id="383" r:id="rId38"/>
    <p:sldId id="384" r:id="rId39"/>
    <p:sldId id="385" r:id="rId40"/>
    <p:sldId id="406" r:id="rId41"/>
    <p:sldId id="408" r:id="rId42"/>
    <p:sldId id="407" r:id="rId43"/>
    <p:sldId id="409" r:id="rId44"/>
    <p:sldId id="410" r:id="rId45"/>
    <p:sldId id="411" r:id="rId46"/>
    <p:sldId id="413" r:id="rId47"/>
    <p:sldId id="412" r:id="rId48"/>
    <p:sldId id="414" r:id="rId49"/>
    <p:sldId id="415" r:id="rId50"/>
    <p:sldId id="416" r:id="rId51"/>
    <p:sldId id="417" r:id="rId52"/>
    <p:sldId id="418" r:id="rId53"/>
    <p:sldId id="419" r:id="rId54"/>
    <p:sldId id="42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13A2"/>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6196" autoAdjust="0"/>
  </p:normalViewPr>
  <p:slideViewPr>
    <p:cSldViewPr snapToGrid="0" showGuides="1">
      <p:cViewPr varScale="1">
        <p:scale>
          <a:sx n="78" d="100"/>
          <a:sy n="78" d="100"/>
        </p:scale>
        <p:origin x="70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3/11/2023</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D31D19E3-68ED-4BEA-B59C-2A66F0BA1200}" type="datetimeFigureOut">
              <a:rPr lang="en-US" smtClean="0"/>
              <a:pPr/>
              <a:t>3/11/2023</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C0D29EB6-B318-4A1D-B7CC-D5611AD205F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544213AF-26F6-41FA-8D85-E2C5388D6E58}" type="datetimeFigureOut">
              <a:rPr lang="en-US" smtClean="0"/>
              <a:pPr/>
              <a:t>3/11/2023</a:t>
            </a:fld>
            <a:endParaRPr lang="en-US"/>
          </a:p>
        </p:txBody>
      </p:sp>
      <p:sp>
        <p:nvSpPr>
          <p:cNvPr id="9" name="Slide Number Placeholder 8"/>
          <p:cNvSpPr>
            <a:spLocks noGrp="1"/>
          </p:cNvSpPr>
          <p:nvPr>
            <p:ph type="sldNum" sz="quarter" idx="15"/>
          </p:nvPr>
        </p:nvSpPr>
        <p:spPr/>
        <p:txBody>
          <a:bodyPr rtlCol="0"/>
          <a:lstStyle/>
          <a:p>
            <a:fld id="{D5BBC35B-A44B-4119-B8DA-DE9E3DFADA20}" type="slidenum">
              <a:rPr kumimoji="0" lang="en-US" smtClean="0"/>
              <a:pPr/>
              <a:t>‹#›</a:t>
            </a:fld>
            <a:endParaRPr kumimoji="0"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544213AF-26F6-41FA-8D85-E2C5388D6E58}" type="datetimeFigureOut">
              <a:rPr lang="en-US" smtClean="0"/>
              <a:pPr/>
              <a:t>3/11/2023</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kumimoji="0"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BBC35B-A44B-4119-B8DA-DE9E3DFADA20}"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44213AF-26F6-41FA-8D85-E2C5388D6E58}" type="datetimeFigureOut">
              <a:rPr lang="en-US" smtClean="0"/>
              <a:pPr/>
              <a:t>3/11/2023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544213AF-26F6-41FA-8D85-E2C5388D6E58}" type="datetimeFigureOut">
              <a:rPr lang="en-US" smtClean="0"/>
              <a:pPr/>
              <a:t>3/11/2023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544213AF-26F6-41FA-8D85-E2C5388D6E58}" type="datetimeFigureOut">
              <a:rPr lang="en-US" smtClean="0"/>
              <a:pPr/>
              <a:t>3/11/2023</a:t>
            </a:fld>
            <a:endParaRPr lang="en-US"/>
          </a:p>
        </p:txBody>
      </p:sp>
      <p:sp>
        <p:nvSpPr>
          <p:cNvPr id="7" name="Slide Number Placeholder 6"/>
          <p:cNvSpPr>
            <a:spLocks noGrp="1"/>
          </p:cNvSpPr>
          <p:nvPr>
            <p:ph type="sldNum" sz="quarter" idx="11"/>
          </p:nvPr>
        </p:nvSpPr>
        <p:spPr/>
        <p:txBody>
          <a:bodyPr rtlCol="0"/>
          <a:lstStyle/>
          <a:p>
            <a:fld id="{D5BBC35B-A44B-4119-B8DA-DE9E3DFADA20}" type="slidenum">
              <a:rPr kumimoji="0" lang="en-US" smtClean="0"/>
              <a:pPr/>
              <a:t>‹#›</a:t>
            </a:fld>
            <a:endParaRPr kumimoji="0"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213AF-26F6-41FA-8D85-E2C5388D6E58}" type="datetimeFigureOut">
              <a:rPr lang="en-US" smtClean="0"/>
              <a:pPr/>
              <a:t>3/11/2023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3/11/2023</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544213AF-26F6-41FA-8D85-E2C5388D6E58}" type="datetimeFigureOut">
              <a:rPr lang="en-US" smtClean="0"/>
              <a:pPr/>
              <a:t>3/11/2023</a:t>
            </a:fld>
            <a:endParaRPr lang="en-US"/>
          </a:p>
        </p:txBody>
      </p:sp>
      <p:sp>
        <p:nvSpPr>
          <p:cNvPr id="22" name="Slide Number Placeholder 21"/>
          <p:cNvSpPr>
            <a:spLocks noGrp="1"/>
          </p:cNvSpPr>
          <p:nvPr>
            <p:ph type="sldNum" sz="quarter" idx="15"/>
          </p:nvPr>
        </p:nvSpPr>
        <p:spPr/>
        <p:txBody>
          <a:bodyPr rtlCol="0"/>
          <a:lstStyle/>
          <a:p>
            <a:fld id="{D5BBC35B-A44B-4119-B8DA-DE9E3DFADA20}" type="slidenum">
              <a:rPr kumimoji="0" lang="en-US" smtClean="0"/>
              <a:pPr/>
              <a:t>‹#›</a:t>
            </a:fld>
            <a:endParaRPr kumimoji="0"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44213AF-26F6-41FA-8D85-E2C5388D6E58}" type="datetimeFigureOut">
              <a:rPr lang="en-US" smtClean="0"/>
              <a:pPr/>
              <a:t>3/11/2023</a:t>
            </a:fld>
            <a:endParaRPr lang="en-US">
              <a:solidFill>
                <a:schemeClr val="tx1"/>
              </a:solidFill>
            </a:endParaRPr>
          </a:p>
        </p:txBody>
      </p:sp>
      <p:sp>
        <p:nvSpPr>
          <p:cNvPr id="18" name="Slide Number Placeholder 17"/>
          <p:cNvSpPr>
            <a:spLocks noGrp="1"/>
          </p:cNvSpPr>
          <p:nvPr>
            <p:ph type="sldNum" sz="quarter" idx="11"/>
          </p:nvPr>
        </p:nvSpPr>
        <p:spPr/>
        <p:txBody>
          <a:bodyPr rtlCol="0"/>
          <a:lstStyle/>
          <a:p>
            <a:fld id="{D5BBC35B-A44B-4119-B8DA-DE9E3DFADA20}" type="slidenum">
              <a:rPr kumimoji="0" lang="en-US" smtClean="0"/>
              <a:pPr/>
              <a:t>‹#›</a:t>
            </a:fld>
            <a:endParaRPr kumimoji="0" lang="en-US">
              <a:solidFill>
                <a:schemeClr val="tx1"/>
              </a:solidFill>
            </a:endParaRPr>
          </a:p>
        </p:txBody>
      </p:sp>
      <p:sp>
        <p:nvSpPr>
          <p:cNvPr id="21" name="Footer Placeholder 20"/>
          <p:cNvSpPr>
            <a:spLocks noGrp="1"/>
          </p:cNvSpPr>
          <p:nvPr>
            <p:ph type="ftr" sz="quarter" idx="12"/>
          </p:nvPr>
        </p:nvSpPr>
        <p:spPr/>
        <p:txBody>
          <a:bodyPr rtlCol="0"/>
          <a:lstStyle/>
          <a:p>
            <a:endParaRPr kumimoji="0" lang="en-US">
              <a:solidFill>
                <a:schemeClr val="tx1"/>
              </a:solidFill>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3/11/2023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 id="214748369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3/11/2023</a:t>
            </a:fld>
            <a:endParaRPr lang="en-US" dirty="0">
              <a:solidFill>
                <a:schemeClr val="tx2"/>
              </a:solidFill>
            </a:endParaRPr>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9293" y="285729"/>
            <a:ext cx="7859203" cy="707886"/>
          </a:xfrm>
          <a:prstGeom prst="rect">
            <a:avLst/>
          </a:prstGeom>
          <a:noFill/>
        </p:spPr>
        <p:txBody>
          <a:bodyPr wrap="square" rtlCol="0">
            <a:spAutoFit/>
          </a:bodyPr>
          <a:lstStyle/>
          <a:p>
            <a:pPr algn="ctr"/>
            <a:r>
              <a:rPr lang="en-US" sz="4000" b="1" dirty="0">
                <a:solidFill>
                  <a:schemeClr val="accent1">
                    <a:lumMod val="75000"/>
                  </a:schemeClr>
                </a:solidFill>
                <a:latin typeface="Cambria" pitchFamily="18" charset="0"/>
                <a:ea typeface="Cambria" pitchFamily="18" charset="0"/>
              </a:rPr>
              <a:t>Delight Kitchen</a:t>
            </a:r>
          </a:p>
        </p:txBody>
      </p:sp>
      <p:sp>
        <p:nvSpPr>
          <p:cNvPr id="7" name="Rectangle 6">
            <a:extLst>
              <a:ext uri="{FF2B5EF4-FFF2-40B4-BE49-F238E27FC236}">
                <a16:creationId xmlns:a16="http://schemas.microsoft.com/office/drawing/2014/main" id="{4E814917-16C3-4C3F-8709-7C3A4D7F3613}"/>
              </a:ext>
            </a:extLst>
          </p:cNvPr>
          <p:cNvSpPr/>
          <p:nvPr/>
        </p:nvSpPr>
        <p:spPr>
          <a:xfrm>
            <a:off x="0" y="5680792"/>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endParaRPr lang="en-US" sz="800" dirty="0">
              <a:solidFill>
                <a:schemeClr val="bg1"/>
              </a:solidFill>
              <a:latin typeface="Cambria" pitchFamily="18" charset="0"/>
              <a:ea typeface="Cambria" pitchFamily="18" charset="0"/>
            </a:endParaRPr>
          </a:p>
          <a:p>
            <a:pPr algn="ctr"/>
            <a:r>
              <a:rPr lang="en-US" sz="2800" dirty="0">
                <a:solidFill>
                  <a:schemeClr val="bg1"/>
                </a:solidFill>
                <a:latin typeface="Cambria" pitchFamily="18" charset="0"/>
                <a:ea typeface="Cambria" pitchFamily="18" charset="0"/>
              </a:rPr>
              <a:t>Goarav Sapkale&amp; Jadhav Santosh Madhukar</a:t>
            </a:r>
          </a:p>
        </p:txBody>
      </p:sp>
      <p:pic>
        <p:nvPicPr>
          <p:cNvPr id="7171" name="Picture 3"/>
          <p:cNvPicPr>
            <a:picLocks noChangeAspect="1" noChangeArrowheads="1"/>
          </p:cNvPicPr>
          <p:nvPr/>
        </p:nvPicPr>
        <p:blipFill>
          <a:blip r:embed="rId2" cstate="print"/>
          <a:srcRect/>
          <a:stretch>
            <a:fillRect/>
          </a:stretch>
        </p:blipFill>
        <p:spPr bwMode="auto">
          <a:xfrm>
            <a:off x="2497540" y="1091819"/>
            <a:ext cx="7607159" cy="453105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Chef(Staff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4401205"/>
          </a:xfrm>
          <a:prstGeom prst="rect">
            <a:avLst/>
          </a:prstGeom>
          <a:noFill/>
        </p:spPr>
        <p:txBody>
          <a:bodyPr wrap="square">
            <a:spAutoFit/>
          </a:bodyPr>
          <a:lstStyle/>
          <a:p>
            <a:r>
              <a:rPr lang="en-US" sz="2800" dirty="0">
                <a:latin typeface="Cambria" pitchFamily="18" charset="0"/>
                <a:ea typeface="Cambria" pitchFamily="18" charset="0"/>
              </a:rPr>
              <a:t>The chef can see the orders of customers and check whether this order can be taken or not according to availability and then confirms the order and starts preparing the food. When the food is ready the chef alerts the waiter to serve the food.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Add/Remove the Food Category</a:t>
            </a:r>
          </a:p>
          <a:p>
            <a:pPr>
              <a:buFont typeface="Arial" pitchFamily="34" charset="0"/>
              <a:buChar char="•"/>
            </a:pPr>
            <a:r>
              <a:rPr lang="en-US" sz="2800" dirty="0">
                <a:latin typeface="Cambria" pitchFamily="18" charset="0"/>
                <a:ea typeface="Cambria" pitchFamily="18" charset="0"/>
              </a:rPr>
              <a:t> Add/Remove the Food items under the available category</a:t>
            </a:r>
          </a:p>
          <a:p>
            <a:pPr>
              <a:buFont typeface="Arial" pitchFamily="34" charset="0"/>
              <a:buChar char="•"/>
            </a:pPr>
            <a:r>
              <a:rPr lang="en-US" sz="2800" dirty="0">
                <a:latin typeface="Cambria" pitchFamily="18" charset="0"/>
                <a:ea typeface="Cambria" pitchFamily="18" charset="0"/>
              </a:rPr>
              <a:t> Confirm/Reject the food order received from the waiter</a:t>
            </a:r>
          </a:p>
          <a:p>
            <a:pPr>
              <a:buFont typeface="Arial" pitchFamily="34" charset="0"/>
              <a:buChar char="•"/>
            </a:pPr>
            <a:r>
              <a:rPr lang="en-IN" sz="2800" dirty="0">
                <a:latin typeface="Cambria" pitchFamily="18" charset="0"/>
                <a:ea typeface="Cambria" pitchFamily="18" charset="0"/>
              </a:rPr>
              <a:t> Can change profile details</a:t>
            </a:r>
          </a:p>
        </p:txBody>
      </p:sp>
    </p:spTree>
    <p:extLst>
      <p:ext uri="{BB962C8B-B14F-4D97-AF65-F5344CB8AC3E}">
        <p14:creationId xmlns:p14="http://schemas.microsoft.com/office/powerpoint/2010/main" val="302170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Chef</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074" name="Picture 2" descr="CHEF_ACTIVITY"/>
          <p:cNvPicPr>
            <a:picLocks noChangeAspect="1" noChangeArrowheads="1"/>
          </p:cNvPicPr>
          <p:nvPr/>
        </p:nvPicPr>
        <p:blipFill>
          <a:blip r:embed="rId2" cstate="print"/>
          <a:srcRect/>
          <a:stretch>
            <a:fillRect/>
          </a:stretch>
        </p:blipFill>
        <p:spPr bwMode="auto">
          <a:xfrm>
            <a:off x="2674961" y="968991"/>
            <a:ext cx="5131558" cy="5889009"/>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Waiter(Staff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5262979"/>
          </a:xfrm>
          <a:prstGeom prst="rect">
            <a:avLst/>
          </a:prstGeom>
          <a:noFill/>
        </p:spPr>
        <p:txBody>
          <a:bodyPr wrap="square">
            <a:spAutoFit/>
          </a:bodyPr>
          <a:lstStyle/>
          <a:p>
            <a:r>
              <a:rPr lang="en-US" sz="2800" dirty="0">
                <a:latin typeface="Cambria" pitchFamily="18" charset="0"/>
                <a:ea typeface="Cambria" pitchFamily="18" charset="0"/>
              </a:rPr>
              <a:t>A waiter can be assigned to multiple tables and  will take orders from that particular table to which he is assigned which are booked by customer. Waiter can see the food order list and he will deliver the ready to serve food order as approved by the chef.</a:t>
            </a:r>
          </a:p>
          <a:p>
            <a:r>
              <a:rPr lang="en-US" sz="2800" dirty="0">
                <a:latin typeface="Cambria" pitchFamily="18" charset="0"/>
                <a:ea typeface="Cambria" pitchFamily="18" charset="0"/>
              </a:rPr>
              <a:t>After serving the food the waiter will mark the order as served.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Waiter can Do – </a:t>
            </a:r>
          </a:p>
          <a:p>
            <a:pPr>
              <a:buFont typeface="Arial" pitchFamily="34" charset="0"/>
              <a:buChar char="•"/>
            </a:pPr>
            <a:r>
              <a:rPr lang="en-US" sz="2800" dirty="0">
                <a:latin typeface="Cambria" pitchFamily="18" charset="0"/>
                <a:ea typeface="Cambria" pitchFamily="18" charset="0"/>
              </a:rPr>
              <a:t> Choose the food items ordered by customer from specific table name</a:t>
            </a:r>
          </a:p>
          <a:p>
            <a:pPr>
              <a:buFont typeface="Arial" pitchFamily="34" charset="0"/>
              <a:buChar char="•"/>
            </a:pPr>
            <a:r>
              <a:rPr lang="en-US" sz="2800" dirty="0">
                <a:latin typeface="Cambria" pitchFamily="18" charset="0"/>
                <a:ea typeface="Cambria" pitchFamily="18" charset="0"/>
              </a:rPr>
              <a:t> After order gets approved by chef,  after serving the order he will mark the order as “Served”</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r>
              <a:rPr lang="en-US" sz="2800" dirty="0">
                <a:latin typeface="Cambria" pitchFamily="18" charset="0"/>
                <a:ea typeface="Cambria" pitchFamily="18" charset="0"/>
              </a:rPr>
              <a:t> </a:t>
            </a:r>
          </a:p>
          <a:p>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02170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Waiter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098" name="Picture 2" descr="WAITER_ACTIVITY"/>
          <p:cNvPicPr>
            <a:picLocks noChangeAspect="1" noChangeArrowheads="1"/>
          </p:cNvPicPr>
          <p:nvPr/>
        </p:nvPicPr>
        <p:blipFill>
          <a:blip r:embed="rId2" cstate="print"/>
          <a:srcRect/>
          <a:stretch>
            <a:fillRect/>
          </a:stretch>
        </p:blipFill>
        <p:spPr bwMode="auto">
          <a:xfrm>
            <a:off x="2784142" y="1009934"/>
            <a:ext cx="5008730" cy="5848066"/>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Cashier(Staff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3970318"/>
          </a:xfrm>
          <a:prstGeom prst="rect">
            <a:avLst/>
          </a:prstGeom>
          <a:noFill/>
        </p:spPr>
        <p:txBody>
          <a:bodyPr wrap="square">
            <a:spAutoFit/>
          </a:bodyPr>
          <a:lstStyle/>
          <a:p>
            <a:r>
              <a:rPr lang="en-US" sz="2800" dirty="0">
                <a:latin typeface="Cambria" pitchFamily="18" charset="0"/>
                <a:ea typeface="Cambria" pitchFamily="18" charset="0"/>
              </a:rPr>
              <a:t>The Cashier can only take payment from the customer and save it into the system database with respect to the food items he ordered and also check if the customer is could be given discount(if any), if yes then take the payment accordingly</a:t>
            </a:r>
            <a:r>
              <a:rPr lang="en-US" sz="2800" dirty="0"/>
              <a:t>.</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Receive payment</a:t>
            </a:r>
          </a:p>
          <a:p>
            <a:pPr>
              <a:buFont typeface="Arial" pitchFamily="34" charset="0"/>
              <a:buChar char="•"/>
            </a:pPr>
            <a:r>
              <a:rPr lang="en-US" sz="2800" dirty="0">
                <a:latin typeface="Cambria" pitchFamily="18" charset="0"/>
                <a:ea typeface="Cambria" pitchFamily="18" charset="0"/>
              </a:rPr>
              <a:t> give discount(if any)</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p>
        </p:txBody>
      </p:sp>
    </p:spTree>
    <p:extLst>
      <p:ext uri="{BB962C8B-B14F-4D97-AF65-F5344CB8AC3E}">
        <p14:creationId xmlns:p14="http://schemas.microsoft.com/office/powerpoint/2010/main" val="302170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Cashier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122" name="Picture 2" descr="CASHIER_ACTIVITY"/>
          <p:cNvPicPr>
            <a:picLocks noChangeAspect="1" noChangeArrowheads="1"/>
          </p:cNvPicPr>
          <p:nvPr/>
        </p:nvPicPr>
        <p:blipFill>
          <a:blip r:embed="rId2" cstate="print"/>
          <a:srcRect/>
          <a:stretch>
            <a:fillRect/>
          </a:stretch>
        </p:blipFill>
        <p:spPr bwMode="auto">
          <a:xfrm>
            <a:off x="3275462" y="982639"/>
            <a:ext cx="4248150" cy="5875362"/>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235" y="192305"/>
            <a:ext cx="7467600" cy="369332"/>
          </a:xfrm>
          <a:prstGeom prst="rect">
            <a:avLst/>
          </a:prstGeom>
        </p:spPr>
        <p:txBody>
          <a:bodyPr wrap="square">
            <a:spAutoFit/>
          </a:bodyPr>
          <a:lstStyle/>
          <a:p>
            <a:r>
              <a:rPr lang="en-IN" dirty="0">
                <a:solidFill>
                  <a:srgbClr val="00B0F0"/>
                </a:solidFill>
                <a:latin typeface="Britannic Bold" pitchFamily="34" charset="0"/>
              </a:rPr>
              <a:t> </a:t>
            </a:r>
            <a:r>
              <a:rPr lang="en-IN" u="sng" dirty="0">
                <a:solidFill>
                  <a:srgbClr val="00B0F0"/>
                </a:solidFill>
                <a:latin typeface="Britannic Bold" pitchFamily="34" charset="0"/>
              </a:rPr>
              <a:t>LOGIN SECTION FOR MANAGER  </a:t>
            </a:r>
            <a:endParaRPr lang="en-US" u="sng" dirty="0">
              <a:solidFill>
                <a:srgbClr val="00B0F0"/>
              </a:solidFill>
              <a:latin typeface="Britannic Bold" pitchFamily="34" charset="0"/>
            </a:endParaRPr>
          </a:p>
        </p:txBody>
      </p:sp>
      <p:pic>
        <p:nvPicPr>
          <p:cNvPr id="2" name="Picture 1">
            <a:extLst>
              <a:ext uri="{FF2B5EF4-FFF2-40B4-BE49-F238E27FC236}">
                <a16:creationId xmlns:a16="http://schemas.microsoft.com/office/drawing/2014/main" id="{12EBFA9C-59BB-8136-DD1A-F24184ADC907}"/>
              </a:ext>
            </a:extLst>
          </p:cNvPr>
          <p:cNvPicPr>
            <a:picLocks noChangeAspect="1"/>
          </p:cNvPicPr>
          <p:nvPr/>
        </p:nvPicPr>
        <p:blipFill>
          <a:blip r:embed="rId2"/>
          <a:stretch>
            <a:fillRect/>
          </a:stretch>
        </p:blipFill>
        <p:spPr>
          <a:xfrm>
            <a:off x="1297858" y="1120877"/>
            <a:ext cx="9124335" cy="5102942"/>
          </a:xfrm>
          <a:prstGeom prst="rect">
            <a:avLst/>
          </a:prstGeom>
        </p:spPr>
      </p:pic>
    </p:spTree>
    <p:extLst>
      <p:ext uri="{BB962C8B-B14F-4D97-AF65-F5344CB8AC3E}">
        <p14:creationId xmlns:p14="http://schemas.microsoft.com/office/powerpoint/2010/main" val="3561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06" y="224118"/>
            <a:ext cx="8534400"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DASHBOARD OF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7C255C03-BE5B-0785-06C8-866E8310FFB0}"/>
              </a:ext>
            </a:extLst>
          </p:cNvPr>
          <p:cNvPicPr>
            <a:picLocks noChangeAspect="1"/>
          </p:cNvPicPr>
          <p:nvPr/>
        </p:nvPicPr>
        <p:blipFill>
          <a:blip r:embed="rId2"/>
          <a:stretch>
            <a:fillRect/>
          </a:stretch>
        </p:blipFill>
        <p:spPr>
          <a:xfrm>
            <a:off x="1042219" y="737418"/>
            <a:ext cx="9861755" cy="5447071"/>
          </a:xfrm>
          <a:prstGeom prst="rect">
            <a:avLst/>
          </a:prstGeom>
        </p:spPr>
      </p:pic>
    </p:spTree>
    <p:extLst>
      <p:ext uri="{BB962C8B-B14F-4D97-AF65-F5344CB8AC3E}">
        <p14:creationId xmlns:p14="http://schemas.microsoft.com/office/powerpoint/2010/main" val="297464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6447" y="259976"/>
            <a:ext cx="7942729" cy="369332"/>
          </a:xfrm>
          <a:prstGeom prst="rect">
            <a:avLst/>
          </a:prstGeom>
          <a:noFill/>
        </p:spPr>
        <p:txBody>
          <a:bodyPr wrap="square" rtlCol="0">
            <a:spAutoFit/>
          </a:bodyPr>
          <a:lstStyle/>
          <a:p>
            <a:r>
              <a:rPr lang="en-IN" dirty="0">
                <a:solidFill>
                  <a:srgbClr val="00B0F0"/>
                </a:solidFill>
                <a:latin typeface="Britannic Bold" pitchFamily="34" charset="0"/>
              </a:rPr>
              <a:t> </a:t>
            </a:r>
            <a:r>
              <a:rPr lang="en-IN" u="sng" dirty="0">
                <a:solidFill>
                  <a:schemeClr val="accent1">
                    <a:lumMod val="75000"/>
                  </a:schemeClr>
                </a:solidFill>
                <a:latin typeface="Britannic Bold" pitchFamily="34" charset="0"/>
              </a:rPr>
              <a:t>HERE GOARAV IS THE MANAGER OF HUNGRY FOODS RESTAURANT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6876DDF4-7C3C-04D3-3C28-E0C6D1BDEE36}"/>
              </a:ext>
            </a:extLst>
          </p:cNvPr>
          <p:cNvPicPr>
            <a:picLocks noChangeAspect="1"/>
          </p:cNvPicPr>
          <p:nvPr/>
        </p:nvPicPr>
        <p:blipFill>
          <a:blip r:embed="rId2"/>
          <a:stretch>
            <a:fillRect/>
          </a:stretch>
        </p:blipFill>
        <p:spPr>
          <a:xfrm>
            <a:off x="934065" y="1376516"/>
            <a:ext cx="9566787" cy="4277032"/>
          </a:xfrm>
          <a:prstGeom prst="rect">
            <a:avLst/>
          </a:prstGeom>
        </p:spPr>
      </p:pic>
    </p:spTree>
    <p:extLst>
      <p:ext uri="{BB962C8B-B14F-4D97-AF65-F5344CB8AC3E}">
        <p14:creationId xmlns:p14="http://schemas.microsoft.com/office/powerpoint/2010/main" val="293532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2987" y="138517"/>
            <a:ext cx="6840071"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STAFF OF RESTURENT WHO CAN HAVE A ACCESS OF APPLICATION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F6DF7541-7B10-4E8C-FEF9-A9C67387D3D7}"/>
              </a:ext>
            </a:extLst>
          </p:cNvPr>
          <p:cNvPicPr>
            <a:picLocks noChangeAspect="1"/>
          </p:cNvPicPr>
          <p:nvPr/>
        </p:nvPicPr>
        <p:blipFill>
          <a:blip r:embed="rId2"/>
          <a:stretch>
            <a:fillRect/>
          </a:stretch>
        </p:blipFill>
        <p:spPr>
          <a:xfrm>
            <a:off x="1032387" y="1170040"/>
            <a:ext cx="9812594" cy="4748980"/>
          </a:xfrm>
          <a:prstGeom prst="rect">
            <a:avLst/>
          </a:prstGeom>
        </p:spPr>
      </p:pic>
    </p:spTree>
    <p:extLst>
      <p:ext uri="{BB962C8B-B14F-4D97-AF65-F5344CB8AC3E}">
        <p14:creationId xmlns:p14="http://schemas.microsoft.com/office/powerpoint/2010/main" val="314346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20181" y="1417600"/>
            <a:ext cx="11625942" cy="5693866"/>
          </a:xfrm>
          <a:prstGeom prst="rect">
            <a:avLst/>
          </a:prstGeom>
          <a:noFill/>
        </p:spPr>
        <p:txBody>
          <a:bodyPr wrap="square" rtlCol="0">
            <a:spAutoFit/>
          </a:bodyPr>
          <a:lstStyle/>
          <a:p>
            <a:r>
              <a:rPr lang="en-US" sz="2800" dirty="0">
                <a:latin typeface="Cambria" pitchFamily="18" charset="0"/>
                <a:ea typeface="Cambria" pitchFamily="18" charset="0"/>
              </a:rPr>
              <a:t>The main purpose of developing the “</a:t>
            </a:r>
            <a:r>
              <a:rPr lang="en-US" sz="2800" b="1" dirty="0">
                <a:latin typeface="Cambria" pitchFamily="18" charset="0"/>
                <a:ea typeface="Cambria" pitchFamily="18" charset="0"/>
              </a:rPr>
              <a:t>Delight Kitchen” </a:t>
            </a:r>
            <a:r>
              <a:rPr lang="en-US" sz="2800" dirty="0">
                <a:latin typeface="Cambria" pitchFamily="18" charset="0"/>
                <a:ea typeface="Cambria" pitchFamily="18" charset="0"/>
              </a:rPr>
              <a:t> which is Restaurent Management System is to manage and maintain the functionalities that are needed in proper workflow and smooth running of the restaurants. </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This system provides the flow about how the services are being managed by different staff person in the restaurant in an efficient manner whenever a person orders a cuisine.</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Whenever a staff person with a specific role logs into the system he could see the status and pending services that are need to be delivered by him based upon his role. In this way, each staff person performs his role and efficiently services the customer.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7435" y="237129"/>
            <a:ext cx="7270377"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ADDING NEW STAFF (CASHIER) BY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0311D1B-4293-4574-7D35-8CB969692959}"/>
              </a:ext>
            </a:extLst>
          </p:cNvPr>
          <p:cNvPicPr>
            <a:picLocks noChangeAspect="1"/>
          </p:cNvPicPr>
          <p:nvPr/>
        </p:nvPicPr>
        <p:blipFill>
          <a:blip r:embed="rId2"/>
          <a:stretch>
            <a:fillRect/>
          </a:stretch>
        </p:blipFill>
        <p:spPr>
          <a:xfrm>
            <a:off x="1170039" y="1209368"/>
            <a:ext cx="9792929" cy="4965290"/>
          </a:xfrm>
          <a:prstGeom prst="rect">
            <a:avLst/>
          </a:prstGeom>
        </p:spPr>
      </p:pic>
    </p:spTree>
    <p:extLst>
      <p:ext uri="{BB962C8B-B14F-4D97-AF65-F5344CB8AC3E}">
        <p14:creationId xmlns:p14="http://schemas.microsoft.com/office/powerpoint/2010/main" val="47974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8662" y="214263"/>
            <a:ext cx="4913525"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NEW STAFF (CASHIER)  ADDED BY MANAGER   </a:t>
            </a:r>
            <a:endParaRPr lang="en-US" u="sng" dirty="0">
              <a:solidFill>
                <a:schemeClr val="accent1">
                  <a:lumMod val="75000"/>
                </a:schemeClr>
              </a:solidFill>
              <a:latin typeface="Britannic Bold" pitchFamily="34" charset="0"/>
            </a:endParaRPr>
          </a:p>
        </p:txBody>
      </p:sp>
      <p:sp>
        <p:nvSpPr>
          <p:cNvPr id="9" name="Right Arrow 8"/>
          <p:cNvSpPr/>
          <p:nvPr/>
        </p:nvSpPr>
        <p:spPr>
          <a:xfrm>
            <a:off x="1963271" y="6113929"/>
            <a:ext cx="932330" cy="2689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3" name="Picture 2">
            <a:extLst>
              <a:ext uri="{FF2B5EF4-FFF2-40B4-BE49-F238E27FC236}">
                <a16:creationId xmlns:a16="http://schemas.microsoft.com/office/drawing/2014/main" id="{2094989A-50D3-CAED-8FEF-C2C6C6836E42}"/>
              </a:ext>
            </a:extLst>
          </p:cNvPr>
          <p:cNvPicPr>
            <a:picLocks noChangeAspect="1"/>
          </p:cNvPicPr>
          <p:nvPr/>
        </p:nvPicPr>
        <p:blipFill>
          <a:blip r:embed="rId2"/>
          <a:stretch>
            <a:fillRect/>
          </a:stretch>
        </p:blipFill>
        <p:spPr>
          <a:xfrm>
            <a:off x="0" y="219075"/>
            <a:ext cx="12192000" cy="6419850"/>
          </a:xfrm>
          <a:prstGeom prst="rect">
            <a:avLst/>
          </a:prstGeom>
        </p:spPr>
      </p:pic>
    </p:spTree>
    <p:extLst>
      <p:ext uri="{BB962C8B-B14F-4D97-AF65-F5344CB8AC3E}">
        <p14:creationId xmlns:p14="http://schemas.microsoft.com/office/powerpoint/2010/main" val="294831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0892" y="321840"/>
            <a:ext cx="5871884" cy="369332"/>
          </a:xfrm>
          <a:prstGeom prst="rect">
            <a:avLst/>
          </a:prstGeom>
        </p:spPr>
        <p:txBody>
          <a:bodyPr wrap="square">
            <a:spAutoFit/>
          </a:bodyPr>
          <a:lstStyle/>
          <a:p>
            <a:r>
              <a:rPr lang="en-IN" u="sng" dirty="0">
                <a:solidFill>
                  <a:schemeClr val="accent1">
                    <a:lumMod val="75000"/>
                  </a:schemeClr>
                </a:solidFill>
                <a:latin typeface="Britannic Bold" pitchFamily="34" charset="0"/>
              </a:rPr>
              <a:t> MANAGER CAN TEMPERORY </a:t>
            </a:r>
            <a:r>
              <a:rPr lang="en-IN" u="sng" dirty="0">
                <a:solidFill>
                  <a:srgbClr val="FF0000"/>
                </a:solidFill>
                <a:latin typeface="Britannic Bold" pitchFamily="34" charset="0"/>
              </a:rPr>
              <a:t>DISABLED</a:t>
            </a:r>
            <a:r>
              <a:rPr lang="en-IN" u="sng" dirty="0">
                <a:solidFill>
                  <a:schemeClr val="accent1">
                    <a:lumMod val="75000"/>
                  </a:schemeClr>
                </a:solidFill>
                <a:latin typeface="Britannic Bold" pitchFamily="34" charset="0"/>
              </a:rPr>
              <a:t>/</a:t>
            </a:r>
            <a:r>
              <a:rPr lang="en-IN" u="sng" dirty="0">
                <a:solidFill>
                  <a:srgbClr val="00B050"/>
                </a:solidFill>
                <a:latin typeface="Britannic Bold" pitchFamily="34" charset="0"/>
              </a:rPr>
              <a:t>ENABLED</a:t>
            </a:r>
            <a:r>
              <a:rPr lang="en-IN" u="sng" dirty="0">
                <a:solidFill>
                  <a:schemeClr val="accent1">
                    <a:lumMod val="75000"/>
                  </a:schemeClr>
                </a:solidFill>
                <a:latin typeface="Britannic Bold" pitchFamily="34" charset="0"/>
              </a:rPr>
              <a:t> STAFF </a:t>
            </a:r>
            <a:endParaRPr lang="en-US" dirty="0"/>
          </a:p>
        </p:txBody>
      </p:sp>
      <p:pic>
        <p:nvPicPr>
          <p:cNvPr id="2" name="Picture 1">
            <a:extLst>
              <a:ext uri="{FF2B5EF4-FFF2-40B4-BE49-F238E27FC236}">
                <a16:creationId xmlns:a16="http://schemas.microsoft.com/office/drawing/2014/main" id="{5E8AE545-F091-88DF-467C-65247D665305}"/>
              </a:ext>
            </a:extLst>
          </p:cNvPr>
          <p:cNvPicPr>
            <a:picLocks noChangeAspect="1"/>
          </p:cNvPicPr>
          <p:nvPr/>
        </p:nvPicPr>
        <p:blipFill>
          <a:blip r:embed="rId2"/>
          <a:stretch>
            <a:fillRect/>
          </a:stretch>
        </p:blipFill>
        <p:spPr>
          <a:xfrm>
            <a:off x="1120877" y="1327355"/>
            <a:ext cx="9724104" cy="4896464"/>
          </a:xfrm>
          <a:prstGeom prst="rect">
            <a:avLst/>
          </a:prstGeom>
        </p:spPr>
      </p:pic>
    </p:spTree>
    <p:extLst>
      <p:ext uri="{BB962C8B-B14F-4D97-AF65-F5344CB8AC3E}">
        <p14:creationId xmlns:p14="http://schemas.microsoft.com/office/powerpoint/2010/main" val="2574441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2450" y="196334"/>
            <a:ext cx="8579593"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DETAILS OF STAFF (CASHIER) UPDATED/EDITED AND DELETED BY MANAGER ONLY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B167BB02-83E2-E745-9413-B46DFDC8E894}"/>
              </a:ext>
            </a:extLst>
          </p:cNvPr>
          <p:cNvPicPr>
            <a:picLocks noChangeAspect="1"/>
          </p:cNvPicPr>
          <p:nvPr/>
        </p:nvPicPr>
        <p:blipFill>
          <a:blip r:embed="rId2"/>
          <a:stretch>
            <a:fillRect/>
          </a:stretch>
        </p:blipFill>
        <p:spPr>
          <a:xfrm>
            <a:off x="1130710" y="1543665"/>
            <a:ext cx="9311147" cy="4719483"/>
          </a:xfrm>
          <a:prstGeom prst="rect">
            <a:avLst/>
          </a:prstGeom>
        </p:spPr>
      </p:pic>
    </p:spTree>
    <p:extLst>
      <p:ext uri="{BB962C8B-B14F-4D97-AF65-F5344CB8AC3E}">
        <p14:creationId xmlns:p14="http://schemas.microsoft.com/office/powerpoint/2010/main" val="320940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4730" y="290917"/>
            <a:ext cx="9681882" cy="369332"/>
          </a:xfrm>
          <a:prstGeom prst="rect">
            <a:avLst/>
          </a:prstGeom>
        </p:spPr>
        <p:txBody>
          <a:bodyPr wrap="square">
            <a:spAutoFit/>
          </a:bodyPr>
          <a:lstStyle/>
          <a:p>
            <a:r>
              <a:rPr lang="en-IN" u="sng" dirty="0">
                <a:solidFill>
                  <a:schemeClr val="accent1">
                    <a:lumMod val="75000"/>
                  </a:schemeClr>
                </a:solidFill>
                <a:latin typeface="Britannic Bold" pitchFamily="34" charset="0"/>
              </a:rPr>
              <a:t>MANAGER CAN UPDATE HIS PASSWORD OR DETAILS ALSO FROM SETTINGS SECTION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CBCF1F1-3A41-1B77-6D52-1C803E9CBB0F}"/>
              </a:ext>
            </a:extLst>
          </p:cNvPr>
          <p:cNvPicPr>
            <a:picLocks noChangeAspect="1"/>
          </p:cNvPicPr>
          <p:nvPr/>
        </p:nvPicPr>
        <p:blipFill>
          <a:blip r:embed="rId2"/>
          <a:stretch>
            <a:fillRect/>
          </a:stretch>
        </p:blipFill>
        <p:spPr>
          <a:xfrm>
            <a:off x="1347019" y="1337187"/>
            <a:ext cx="9871587" cy="4719484"/>
          </a:xfrm>
          <a:prstGeom prst="rect">
            <a:avLst/>
          </a:prstGeom>
        </p:spPr>
      </p:pic>
    </p:spTree>
    <p:extLst>
      <p:ext uri="{BB962C8B-B14F-4D97-AF65-F5344CB8AC3E}">
        <p14:creationId xmlns:p14="http://schemas.microsoft.com/office/powerpoint/2010/main" val="37344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5109" y="5362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NOW ENTERED NEW CREDENTIAL TO LOG IN AS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BDC24C59-70AC-5C7C-CDF6-668D7BF2B4C5}"/>
              </a:ext>
            </a:extLst>
          </p:cNvPr>
          <p:cNvPicPr>
            <a:picLocks noChangeAspect="1"/>
          </p:cNvPicPr>
          <p:nvPr/>
        </p:nvPicPr>
        <p:blipFill>
          <a:blip r:embed="rId2"/>
          <a:stretch>
            <a:fillRect/>
          </a:stretch>
        </p:blipFill>
        <p:spPr>
          <a:xfrm>
            <a:off x="1327355" y="1877961"/>
            <a:ext cx="9389806" cy="4188542"/>
          </a:xfrm>
          <a:prstGeom prst="rect">
            <a:avLst/>
          </a:prstGeom>
        </p:spPr>
      </p:pic>
    </p:spTree>
    <p:extLst>
      <p:ext uri="{BB962C8B-B14F-4D97-AF65-F5344CB8AC3E}">
        <p14:creationId xmlns:p14="http://schemas.microsoft.com/office/powerpoint/2010/main" val="389798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9840" y="223228"/>
            <a:ext cx="7234673" cy="369332"/>
          </a:xfrm>
          <a:prstGeom prst="rect">
            <a:avLst/>
          </a:prstGeom>
        </p:spPr>
        <p:txBody>
          <a:bodyPr wrap="none">
            <a:spAutoFit/>
          </a:bodyPr>
          <a:lstStyle/>
          <a:p>
            <a:r>
              <a:rPr lang="en-IN" u="sng" dirty="0">
                <a:solidFill>
                  <a:schemeClr val="accent1">
                    <a:lumMod val="75000"/>
                  </a:schemeClr>
                </a:solidFill>
                <a:latin typeface="Britannic Bold" pitchFamily="34" charset="0"/>
              </a:rPr>
              <a:t>TABLES SECTION WHERE MANAGER CAN ASSIGN TABLES TO WAITERS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8B50D521-7CA1-4E87-FBAE-953231E5D1FE}"/>
              </a:ext>
            </a:extLst>
          </p:cNvPr>
          <p:cNvPicPr>
            <a:picLocks noChangeAspect="1"/>
          </p:cNvPicPr>
          <p:nvPr/>
        </p:nvPicPr>
        <p:blipFill>
          <a:blip r:embed="rId2"/>
          <a:stretch>
            <a:fillRect/>
          </a:stretch>
        </p:blipFill>
        <p:spPr>
          <a:xfrm>
            <a:off x="949840" y="973394"/>
            <a:ext cx="9777153" cy="5034115"/>
          </a:xfrm>
          <a:prstGeom prst="rect">
            <a:avLst/>
          </a:prstGeom>
        </p:spPr>
      </p:pic>
    </p:spTree>
    <p:extLst>
      <p:ext uri="{BB962C8B-B14F-4D97-AF65-F5344CB8AC3E}">
        <p14:creationId xmlns:p14="http://schemas.microsoft.com/office/powerpoint/2010/main" val="348499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640" y="606475"/>
            <a:ext cx="7076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ADDING NEW TABLES WITH CAPACITY BY MANAGER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95192FA0-FEBE-35EA-E7AA-20D25088510F}"/>
              </a:ext>
            </a:extLst>
          </p:cNvPr>
          <p:cNvPicPr>
            <a:picLocks noChangeAspect="1"/>
          </p:cNvPicPr>
          <p:nvPr/>
        </p:nvPicPr>
        <p:blipFill>
          <a:blip r:embed="rId2"/>
          <a:stretch>
            <a:fillRect/>
          </a:stretch>
        </p:blipFill>
        <p:spPr>
          <a:xfrm>
            <a:off x="1229033" y="1445343"/>
            <a:ext cx="9950244" cy="4149212"/>
          </a:xfrm>
          <a:prstGeom prst="rect">
            <a:avLst/>
          </a:prstGeom>
        </p:spPr>
      </p:pic>
    </p:spTree>
    <p:extLst>
      <p:ext uri="{BB962C8B-B14F-4D97-AF65-F5344CB8AC3E}">
        <p14:creationId xmlns:p14="http://schemas.microsoft.com/office/powerpoint/2010/main" val="3465665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0493" y="143435"/>
            <a:ext cx="8139953" cy="369332"/>
          </a:xfrm>
          <a:prstGeom prst="rect">
            <a:avLst/>
          </a:prstGeom>
        </p:spPr>
        <p:txBody>
          <a:bodyPr wrap="square">
            <a:spAutoFit/>
          </a:bodyPr>
          <a:lstStyle/>
          <a:p>
            <a:r>
              <a:rPr lang="en-IN" u="sng" dirty="0">
                <a:solidFill>
                  <a:schemeClr val="accent1">
                    <a:lumMod val="75000"/>
                  </a:schemeClr>
                </a:solidFill>
                <a:latin typeface="Britannic Bold" pitchFamily="34" charset="0"/>
              </a:rPr>
              <a:t>NEW TABLE T-11 ADDED BY MANAGER Which Is Not Assigned Yet To Any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336A0C7D-52D7-2BDB-AF23-F5DE24F1706E}"/>
              </a:ext>
            </a:extLst>
          </p:cNvPr>
          <p:cNvPicPr>
            <a:picLocks noChangeAspect="1"/>
          </p:cNvPicPr>
          <p:nvPr/>
        </p:nvPicPr>
        <p:blipFill>
          <a:blip r:embed="rId2"/>
          <a:stretch>
            <a:fillRect/>
          </a:stretch>
        </p:blipFill>
        <p:spPr>
          <a:xfrm>
            <a:off x="1307690" y="1288026"/>
            <a:ext cx="9429135" cy="4621161"/>
          </a:xfrm>
          <a:prstGeom prst="rect">
            <a:avLst/>
          </a:prstGeom>
        </p:spPr>
      </p:pic>
    </p:spTree>
    <p:extLst>
      <p:ext uri="{BB962C8B-B14F-4D97-AF65-F5344CB8AC3E}">
        <p14:creationId xmlns:p14="http://schemas.microsoft.com/office/powerpoint/2010/main" val="2654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1840" y="0"/>
            <a:ext cx="87680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TABLE ASSIGNED BY MANAGER TO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82E64E2-DA85-6B4D-235E-E4C4165AECD5}"/>
              </a:ext>
            </a:extLst>
          </p:cNvPr>
          <p:cNvPicPr>
            <a:picLocks noChangeAspect="1"/>
          </p:cNvPicPr>
          <p:nvPr/>
        </p:nvPicPr>
        <p:blipFill>
          <a:blip r:embed="rId2"/>
          <a:stretch>
            <a:fillRect/>
          </a:stretch>
        </p:blipFill>
        <p:spPr>
          <a:xfrm>
            <a:off x="1170039" y="1032387"/>
            <a:ext cx="9547122" cy="4798142"/>
          </a:xfrm>
          <a:prstGeom prst="rect">
            <a:avLst/>
          </a:prstGeom>
        </p:spPr>
      </p:pic>
    </p:spTree>
    <p:extLst>
      <p:ext uri="{BB962C8B-B14F-4D97-AF65-F5344CB8AC3E}">
        <p14:creationId xmlns:p14="http://schemas.microsoft.com/office/powerpoint/2010/main" val="22092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1" y="0"/>
            <a:ext cx="6905767" cy="955343"/>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91069" y="955343"/>
            <a:ext cx="11668835" cy="6001643"/>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have used Java Spring Boot based and </a:t>
            </a:r>
            <a:r>
              <a:rPr lang="en-IN" sz="2400" dirty="0" err="1">
                <a:latin typeface="Cambria" pitchFamily="18" charset="0"/>
                <a:ea typeface="Cambria" pitchFamily="18" charset="0"/>
                <a:cs typeface="Times New Roman" panose="02020603050405020304" pitchFamily="18" charset="0"/>
              </a:rPr>
              <a:t>MySql</a:t>
            </a:r>
            <a:r>
              <a:rPr lang="en-IN" sz="2400" dirty="0">
                <a:latin typeface="Cambria" pitchFamily="18" charset="0"/>
                <a:ea typeface="Cambria" pitchFamily="18" charset="0"/>
                <a:cs typeface="Times New Roman" panose="02020603050405020304" pitchFamily="18" charset="0"/>
              </a:rPr>
              <a:t> database as backend and React JS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 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dirty="0">
                <a:latin typeface="Cambria" pitchFamily="18" charset="0"/>
                <a:ea typeface="Cambria" pitchFamily="18" charset="0"/>
              </a:rPr>
              <a:t>	Spring Boot is an open source Java-based framework used to build stand-alone 	and production ready spring applications. It is a project that is built on the top of 	the Spring Framework.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i="0" dirty="0">
                <a:effectLst/>
                <a:latin typeface="Cambria" pitchFamily="18" charset="0"/>
                <a:ea typeface="Cambria" pitchFamily="18" charset="0"/>
                <a:cs typeface="Times New Roman" panose="02020603050405020304" pitchFamily="18" charset="0"/>
              </a:rPr>
              <a:t>Spring </a:t>
            </a:r>
            <a:r>
              <a:rPr lang="en-US" sz="2400" dirty="0">
                <a:latin typeface="Cambria" pitchFamily="18" charset="0"/>
                <a:ea typeface="Cambria" pitchFamily="18" charset="0"/>
                <a:cs typeface="Times New Roman" panose="02020603050405020304" pitchFamily="18" charset="0"/>
              </a:rPr>
              <a:t>B</a:t>
            </a:r>
            <a:r>
              <a:rPr lang="en-US" sz="2400" i="0" dirty="0">
                <a:effectLst/>
                <a:latin typeface="Cambria" pitchFamily="18" charset="0"/>
                <a:ea typeface="Cambria" pitchFamily="18" charset="0"/>
                <a:cs typeface="Times New Roman" panose="02020603050405020304" pitchFamily="18" charset="0"/>
              </a:rPr>
              <a:t>oot</a:t>
            </a:r>
            <a:r>
              <a:rPr lang="en-US" sz="2400" b="0" i="0" dirty="0">
                <a:effectLst/>
                <a:latin typeface="Cambria" pitchFamily="18" charset="0"/>
                <a:ea typeface="Cambria" pitchFamily="18" charset="0"/>
                <a:cs typeface="Times New Roman" panose="02020603050405020304" pitchFamily="18" charset="0"/>
              </a:rPr>
              <a:t> framework</a:t>
            </a:r>
            <a:r>
              <a:rPr lang="en-US" sz="2400" dirty="0">
                <a:latin typeface="Cambria" pitchFamily="18" charset="0"/>
                <a:ea typeface="Cambria" pitchFamily="18" charset="0"/>
              </a:rPr>
              <a:t> is that it 	provides an easier and faster way to set up, configure, and run both simple and 	web-based applications thereby </a:t>
            </a:r>
            <a:r>
              <a:rPr lang="en-US" sz="2400" b="0" i="0" dirty="0">
                <a:effectLst/>
                <a:latin typeface="Cambria" pitchFamily="18" charset="0"/>
                <a:ea typeface="Cambria" pitchFamily="18" charset="0"/>
                <a:cs typeface="Times New Roman" panose="02020603050405020304" pitchFamily="18" charset="0"/>
              </a:rPr>
              <a:t>reduce overall development time and increase 	efficiency</a:t>
            </a:r>
            <a:endParaRPr lang="en-US" sz="2400" dirty="0">
              <a:latin typeface="Cambria" pitchFamily="18" charset="0"/>
              <a:ea typeface="Cambria" pitchFamily="18" charset="0"/>
            </a:endParaRP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buFont typeface="Wingdings"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MySql</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rPr>
              <a:t>MySql is a relational database management system based on Structured Query 	Language. The application is used for a wide range of purposes, including data 	warehousing, e-commerce, logging applications, etc.</a:t>
            </a:r>
            <a:r>
              <a:rPr lang="en-US" sz="2400" b="1" dirty="0">
                <a:latin typeface="Cambria" pitchFamily="18" charset="0"/>
                <a:ea typeface="Cambria" pitchFamily="18" charset="0"/>
              </a:rPr>
              <a:t> </a:t>
            </a:r>
            <a:r>
              <a:rPr lang="en-US" sz="2400" dirty="0">
                <a:latin typeface="Cambria" pitchFamily="18" charset="0"/>
                <a:ea typeface="Cambria" pitchFamily="18" charset="0"/>
              </a:rPr>
              <a:t>The main purpose for 	using for web database.</a:t>
            </a: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762" y="673854"/>
            <a:ext cx="2576346" cy="369332"/>
          </a:xfrm>
          <a:prstGeom prst="rect">
            <a:avLst/>
          </a:prstGeom>
        </p:spPr>
        <p:txBody>
          <a:bodyPr wrap="none">
            <a:spAutoFit/>
          </a:bodyPr>
          <a:lstStyle/>
          <a:p>
            <a:r>
              <a:rPr lang="en-IN" u="sng" dirty="0">
                <a:solidFill>
                  <a:schemeClr val="accent1">
                    <a:lumMod val="75000"/>
                  </a:schemeClr>
                </a:solidFill>
                <a:latin typeface="Britannic Bold" pitchFamily="34" charset="0"/>
              </a:rPr>
              <a:t>NOW LOGIN BY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000777D3-CF8D-EB34-E58A-52A65C72B4D3}"/>
              </a:ext>
            </a:extLst>
          </p:cNvPr>
          <p:cNvPicPr>
            <a:picLocks noChangeAspect="1"/>
          </p:cNvPicPr>
          <p:nvPr/>
        </p:nvPicPr>
        <p:blipFill>
          <a:blip r:embed="rId2"/>
          <a:stretch>
            <a:fillRect/>
          </a:stretch>
        </p:blipFill>
        <p:spPr>
          <a:xfrm>
            <a:off x="1199535" y="1445342"/>
            <a:ext cx="9950246" cy="4876800"/>
          </a:xfrm>
          <a:prstGeom prst="rect">
            <a:avLst/>
          </a:prstGeom>
        </p:spPr>
      </p:pic>
    </p:spTree>
    <p:extLst>
      <p:ext uri="{BB962C8B-B14F-4D97-AF65-F5344CB8AC3E}">
        <p14:creationId xmlns:p14="http://schemas.microsoft.com/office/powerpoint/2010/main" val="119275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6771" y="308094"/>
            <a:ext cx="3127779" cy="369332"/>
          </a:xfrm>
          <a:prstGeom prst="rect">
            <a:avLst/>
          </a:prstGeom>
        </p:spPr>
        <p:txBody>
          <a:bodyPr wrap="none">
            <a:spAutoFit/>
          </a:bodyPr>
          <a:lstStyle/>
          <a:p>
            <a:r>
              <a:rPr lang="en-IN" u="sng" dirty="0">
                <a:solidFill>
                  <a:schemeClr val="accent1">
                    <a:lumMod val="75000"/>
                  </a:schemeClr>
                </a:solidFill>
                <a:latin typeface="Britannic Bold" pitchFamily="34" charset="0"/>
              </a:rPr>
              <a:t>USER INTERFACE OF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744CA5FF-FB37-7137-F7B7-260F8D65C314}"/>
              </a:ext>
            </a:extLst>
          </p:cNvPr>
          <p:cNvPicPr>
            <a:picLocks noChangeAspect="1"/>
          </p:cNvPicPr>
          <p:nvPr/>
        </p:nvPicPr>
        <p:blipFill>
          <a:blip r:embed="rId2"/>
          <a:stretch>
            <a:fillRect/>
          </a:stretch>
        </p:blipFill>
        <p:spPr>
          <a:xfrm>
            <a:off x="855406" y="1386349"/>
            <a:ext cx="10196051" cy="4463846"/>
          </a:xfrm>
          <a:prstGeom prst="rect">
            <a:avLst/>
          </a:prstGeom>
        </p:spPr>
      </p:pic>
    </p:spTree>
    <p:extLst>
      <p:ext uri="{BB962C8B-B14F-4D97-AF65-F5344CB8AC3E}">
        <p14:creationId xmlns:p14="http://schemas.microsoft.com/office/powerpoint/2010/main" val="194149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4574" y="277614"/>
            <a:ext cx="5614037"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 TAKING BY WAITER OF T-2 TABLE CUSTOMERS</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E37E8F08-6BFB-2668-1EF7-75E43F014254}"/>
              </a:ext>
            </a:extLst>
          </p:cNvPr>
          <p:cNvPicPr>
            <a:picLocks noChangeAspect="1"/>
          </p:cNvPicPr>
          <p:nvPr/>
        </p:nvPicPr>
        <p:blipFill>
          <a:blip r:embed="rId2"/>
          <a:stretch>
            <a:fillRect/>
          </a:stretch>
        </p:blipFill>
        <p:spPr>
          <a:xfrm>
            <a:off x="786581" y="1081548"/>
            <a:ext cx="10009238" cy="4621162"/>
          </a:xfrm>
          <a:prstGeom prst="rect">
            <a:avLst/>
          </a:prstGeom>
        </p:spPr>
      </p:pic>
    </p:spTree>
    <p:extLst>
      <p:ext uri="{BB962C8B-B14F-4D97-AF65-F5344CB8AC3E}">
        <p14:creationId xmlns:p14="http://schemas.microsoft.com/office/powerpoint/2010/main" val="2016695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6501" y="277614"/>
            <a:ext cx="8534709"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ORDERS TAKEN BY WAITEER FROM T-9 TABLE WHICH WILL BE HANDELED BY CHEF</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5C42FE40-4170-64C7-9747-DAAD1EF3EF7E}"/>
              </a:ext>
            </a:extLst>
          </p:cNvPr>
          <p:cNvPicPr>
            <a:picLocks noChangeAspect="1"/>
          </p:cNvPicPr>
          <p:nvPr/>
        </p:nvPicPr>
        <p:blipFill>
          <a:blip r:embed="rId2"/>
          <a:stretch>
            <a:fillRect/>
          </a:stretch>
        </p:blipFill>
        <p:spPr>
          <a:xfrm>
            <a:off x="1071716" y="1288026"/>
            <a:ext cx="9655277" cy="4689987"/>
          </a:xfrm>
          <a:prstGeom prst="rect">
            <a:avLst/>
          </a:prstGeom>
        </p:spPr>
      </p:pic>
    </p:spTree>
    <p:extLst>
      <p:ext uri="{BB962C8B-B14F-4D97-AF65-F5344CB8AC3E}">
        <p14:creationId xmlns:p14="http://schemas.microsoft.com/office/powerpoint/2010/main" val="260720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37279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WAITER CAN CHANGE HIS PASSWORD , NAME OR USERID FROM SETTING SECTION</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92323F7-DD35-EBDC-E21B-1C8D3A5EEA43}"/>
              </a:ext>
            </a:extLst>
          </p:cNvPr>
          <p:cNvPicPr>
            <a:picLocks noChangeAspect="1"/>
          </p:cNvPicPr>
          <p:nvPr/>
        </p:nvPicPr>
        <p:blipFill>
          <a:blip r:embed="rId2"/>
          <a:stretch>
            <a:fillRect/>
          </a:stretch>
        </p:blipFill>
        <p:spPr>
          <a:xfrm>
            <a:off x="1081548" y="1504334"/>
            <a:ext cx="9812593" cy="4454013"/>
          </a:xfrm>
          <a:prstGeom prst="rect">
            <a:avLst/>
          </a:prstGeom>
        </p:spPr>
      </p:pic>
    </p:spTree>
    <p:extLst>
      <p:ext uri="{BB962C8B-B14F-4D97-AF65-F5344CB8AC3E}">
        <p14:creationId xmlns:p14="http://schemas.microsoft.com/office/powerpoint/2010/main" val="240158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8080" y="1797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CHEF (</a:t>
            </a:r>
            <a:r>
              <a:rPr lang="en-IN" u="sng" dirty="0" err="1">
                <a:solidFill>
                  <a:schemeClr val="accent1">
                    <a:lumMod val="75000"/>
                  </a:schemeClr>
                </a:solidFill>
                <a:latin typeface="Britannic Bold" pitchFamily="34" charset="0"/>
              </a:rPr>
              <a:t>Niteesh</a:t>
            </a:r>
            <a:r>
              <a:rPr lang="en-IN" u="sng" dirty="0">
                <a:solidFill>
                  <a:schemeClr val="accent1">
                    <a:lumMod val="75000"/>
                  </a:schemeClr>
                </a:solidFill>
                <a:latin typeface="Britannic Bold" pitchFamily="34" charset="0"/>
              </a:rPr>
              <a:t> Sati) logged in</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4C51EEC2-598F-DA56-8A6D-B8F40531431A}"/>
              </a:ext>
            </a:extLst>
          </p:cNvPr>
          <p:cNvPicPr>
            <a:picLocks noChangeAspect="1"/>
          </p:cNvPicPr>
          <p:nvPr/>
        </p:nvPicPr>
        <p:blipFill>
          <a:blip r:embed="rId2"/>
          <a:stretch>
            <a:fillRect/>
          </a:stretch>
        </p:blipFill>
        <p:spPr>
          <a:xfrm>
            <a:off x="619433" y="1910080"/>
            <a:ext cx="10235380" cy="4431726"/>
          </a:xfrm>
          <a:prstGeom prst="rect">
            <a:avLst/>
          </a:prstGeom>
        </p:spPr>
      </p:pic>
    </p:spTree>
    <p:extLst>
      <p:ext uri="{BB962C8B-B14F-4D97-AF65-F5344CB8AC3E}">
        <p14:creationId xmlns:p14="http://schemas.microsoft.com/office/powerpoint/2010/main" val="1742346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584" y="460494"/>
            <a:ext cx="3961341"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SEE  PENDING ORDER LIST</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A59CE925-9139-FEF5-FB70-C57D3F814286}"/>
              </a:ext>
            </a:extLst>
          </p:cNvPr>
          <p:cNvPicPr>
            <a:picLocks noChangeAspect="1"/>
          </p:cNvPicPr>
          <p:nvPr/>
        </p:nvPicPr>
        <p:blipFill>
          <a:blip r:embed="rId2"/>
          <a:stretch>
            <a:fillRect/>
          </a:stretch>
        </p:blipFill>
        <p:spPr>
          <a:xfrm>
            <a:off x="688259" y="1337187"/>
            <a:ext cx="10176386" cy="4650658"/>
          </a:xfrm>
          <a:prstGeom prst="rect">
            <a:avLst/>
          </a:prstGeom>
        </p:spPr>
      </p:pic>
    </p:spTree>
    <p:extLst>
      <p:ext uri="{BB962C8B-B14F-4D97-AF65-F5344CB8AC3E}">
        <p14:creationId xmlns:p14="http://schemas.microsoft.com/office/powerpoint/2010/main" val="110502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3489" y="318254"/>
            <a:ext cx="512351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MANAGE APPROVE/ COMPLETE ORDER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D7886E84-B660-FC71-E67E-14A524F7FFBA}"/>
              </a:ext>
            </a:extLst>
          </p:cNvPr>
          <p:cNvPicPr>
            <a:picLocks noChangeAspect="1"/>
          </p:cNvPicPr>
          <p:nvPr/>
        </p:nvPicPr>
        <p:blipFill>
          <a:blip r:embed="rId2"/>
          <a:stretch>
            <a:fillRect/>
          </a:stretch>
        </p:blipFill>
        <p:spPr>
          <a:xfrm>
            <a:off x="1150375" y="1307690"/>
            <a:ext cx="9802760" cy="474898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1041" y="216654"/>
            <a:ext cx="703429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ADD/DELETE/DISABLE/ENABLE /EDIT FOOD CATEGORIES</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4AF5F14C-5952-6E91-CCE8-8EE72AAD311A}"/>
              </a:ext>
            </a:extLst>
          </p:cNvPr>
          <p:cNvPicPr>
            <a:picLocks noChangeAspect="1"/>
          </p:cNvPicPr>
          <p:nvPr/>
        </p:nvPicPr>
        <p:blipFill>
          <a:blip r:embed="rId2"/>
          <a:stretch>
            <a:fillRect/>
          </a:stretch>
        </p:blipFill>
        <p:spPr>
          <a:xfrm>
            <a:off x="1002891" y="1209368"/>
            <a:ext cx="9940412" cy="48571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2480" y="1289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CHEF CAN ADD/DELETE FOOD PRODUCT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E94E1EC8-D681-4E7F-424E-2DCC758E7B6C}"/>
              </a:ext>
            </a:extLst>
          </p:cNvPr>
          <p:cNvPicPr>
            <a:picLocks noChangeAspect="1"/>
          </p:cNvPicPr>
          <p:nvPr/>
        </p:nvPicPr>
        <p:blipFill>
          <a:blip r:embed="rId2"/>
          <a:stretch>
            <a:fillRect/>
          </a:stretch>
        </p:blipFill>
        <p:spPr>
          <a:xfrm>
            <a:off x="1307690" y="1140541"/>
            <a:ext cx="9517625" cy="484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682242" y="750625"/>
            <a:ext cx="11123072" cy="2677656"/>
          </a:xfrm>
          <a:prstGeom prst="rect">
            <a:avLst/>
          </a:prstGeom>
          <a:noFill/>
        </p:spPr>
        <p:txBody>
          <a:bodyPr wrap="square">
            <a:spAutoFit/>
          </a:bodyPr>
          <a:lstStyle/>
          <a:p>
            <a:pPr marL="0"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b="1" i="0" dirty="0">
                <a:solidFill>
                  <a:srgbClr val="202124"/>
                </a:solidFill>
                <a:effectLst/>
                <a:latin typeface="Cambria" pitchFamily="18" charset="0"/>
                <a:ea typeface="Cambria" pitchFamily="18" charset="0"/>
                <a:cs typeface="Times New Roman" panose="02020603050405020304" pitchFamily="18" charset="0"/>
              </a:rPr>
              <a:t>	</a:t>
            </a:r>
            <a:r>
              <a:rPr lang="en-US" sz="2400" b="1" i="0" dirty="0">
                <a:effectLst/>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rPr>
              <a:t> is an open-source JavaScript library that is used for building user 	interfaces specifically for single-page applications. It’s used for handling the 	view layer for web and mobile apps. It also </a:t>
            </a:r>
            <a:r>
              <a:rPr lang="en-US" sz="2400" b="0" i="0" dirty="0">
                <a:effectLst/>
                <a:latin typeface="Cambria" pitchFamily="18" charset="0"/>
                <a:ea typeface="Cambria" pitchFamily="18" charset="0"/>
                <a:cs typeface="Times New Roman" panose="02020603050405020304" pitchFamily="18" charset="0"/>
              </a:rPr>
              <a:t>allows developers to create large 	web applications that can change data, without reloading the page. The main 	purpose of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a:t>
            </a:r>
            <a:endParaRPr lang="en-IN" dirty="0">
              <a:latin typeface="Cambria" pitchFamily="18" charset="0"/>
              <a:ea typeface="Cambria" pitchFamily="18" charset="0"/>
            </a:endParaRPr>
          </a:p>
        </p:txBody>
      </p:sp>
    </p:spTree>
    <p:extLst>
      <p:ext uri="{BB962C8B-B14F-4D97-AF65-F5344CB8AC3E}">
        <p14:creationId xmlns:p14="http://schemas.microsoft.com/office/powerpoint/2010/main" val="1931407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56B708-00EF-A76C-E7E5-5236A30FC155}"/>
              </a:ext>
            </a:extLst>
          </p:cNvPr>
          <p:cNvPicPr>
            <a:picLocks noChangeAspect="1"/>
          </p:cNvPicPr>
          <p:nvPr/>
        </p:nvPicPr>
        <p:blipFill>
          <a:blip r:embed="rId2"/>
          <a:stretch>
            <a:fillRect/>
          </a:stretch>
        </p:blipFill>
        <p:spPr>
          <a:xfrm>
            <a:off x="1032388" y="599768"/>
            <a:ext cx="9694606" cy="52504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403275"/>
            <a:ext cx="6847840" cy="646331"/>
          </a:xfrm>
          <a:prstGeom prst="rect">
            <a:avLst/>
          </a:prstGeom>
        </p:spPr>
        <p:txBody>
          <a:bodyPr wrap="square">
            <a:spAutoFit/>
          </a:bodyPr>
          <a:lstStyle/>
          <a:p>
            <a:r>
              <a:rPr lang="en-IN" u="sng" dirty="0">
                <a:solidFill>
                  <a:schemeClr val="accent1">
                    <a:lumMod val="75000"/>
                  </a:schemeClr>
                </a:solidFill>
                <a:latin typeface="Britannic Bold" pitchFamily="34" charset="0"/>
              </a:rPr>
              <a:t>MAHARASHTRIAN FOOD PRODUCT MASWADI  ADDED BY CHEF</a:t>
            </a:r>
          </a:p>
          <a:p>
            <a:r>
              <a:rPr lang="en-IN" u="sng" dirty="0">
                <a:solidFill>
                  <a:schemeClr val="accent1">
                    <a:lumMod val="75000"/>
                  </a:schemeClr>
                </a:solidFill>
                <a:latin typeface="Britannic Bold" pitchFamily="34" charset="0"/>
              </a:rPr>
              <a: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8E68E0B4-6560-FB0A-0451-68BAA125D0BA}"/>
              </a:ext>
            </a:extLst>
          </p:cNvPr>
          <p:cNvPicPr>
            <a:picLocks noChangeAspect="1"/>
          </p:cNvPicPr>
          <p:nvPr/>
        </p:nvPicPr>
        <p:blipFill>
          <a:blip r:embed="rId2"/>
          <a:stretch>
            <a:fillRect/>
          </a:stretch>
        </p:blipFill>
        <p:spPr>
          <a:xfrm>
            <a:off x="609601" y="1922145"/>
            <a:ext cx="10628670" cy="38887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8960" y="304800"/>
            <a:ext cx="6786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SUBRAT GUPTA LOG IN AS A CASHIER USING CREDIENTIAL</a:t>
            </a:r>
          </a:p>
        </p:txBody>
      </p:sp>
      <p:pic>
        <p:nvPicPr>
          <p:cNvPr id="2" name="Picture 1">
            <a:extLst>
              <a:ext uri="{FF2B5EF4-FFF2-40B4-BE49-F238E27FC236}">
                <a16:creationId xmlns:a16="http://schemas.microsoft.com/office/drawing/2014/main" id="{19F37FF5-918D-0068-4A7F-A5555BF90063}"/>
              </a:ext>
            </a:extLst>
          </p:cNvPr>
          <p:cNvPicPr>
            <a:picLocks noChangeAspect="1"/>
          </p:cNvPicPr>
          <p:nvPr/>
        </p:nvPicPr>
        <p:blipFill>
          <a:blip r:embed="rId2"/>
          <a:stretch>
            <a:fillRect/>
          </a:stretch>
        </p:blipFill>
        <p:spPr>
          <a:xfrm>
            <a:off x="845574" y="1219200"/>
            <a:ext cx="10353367" cy="47293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520" y="44391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DASHBOARD OR UI OF CASHIER</a:t>
            </a:r>
          </a:p>
        </p:txBody>
      </p:sp>
      <p:pic>
        <p:nvPicPr>
          <p:cNvPr id="2" name="Picture 1">
            <a:extLst>
              <a:ext uri="{FF2B5EF4-FFF2-40B4-BE49-F238E27FC236}">
                <a16:creationId xmlns:a16="http://schemas.microsoft.com/office/drawing/2014/main" id="{6927BF94-9D69-6E3B-D248-FF4EF24BD547}"/>
              </a:ext>
            </a:extLst>
          </p:cNvPr>
          <p:cNvPicPr>
            <a:picLocks noChangeAspect="1"/>
          </p:cNvPicPr>
          <p:nvPr/>
        </p:nvPicPr>
        <p:blipFill>
          <a:blip r:embed="rId2"/>
          <a:stretch>
            <a:fillRect/>
          </a:stretch>
        </p:blipFill>
        <p:spPr>
          <a:xfrm>
            <a:off x="1258529" y="1258530"/>
            <a:ext cx="9458632" cy="47883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2587" y="460494"/>
            <a:ext cx="6385081" cy="369332"/>
          </a:xfrm>
          <a:prstGeom prst="rect">
            <a:avLst/>
          </a:prstGeom>
        </p:spPr>
        <p:txBody>
          <a:bodyPr wrap="none">
            <a:spAutoFit/>
          </a:bodyPr>
          <a:lstStyle/>
          <a:p>
            <a:r>
              <a:rPr lang="en-IN" u="sng" dirty="0">
                <a:solidFill>
                  <a:schemeClr val="accent1">
                    <a:lumMod val="75000"/>
                  </a:schemeClr>
                </a:solidFill>
                <a:latin typeface="Britannic Bold" pitchFamily="34" charset="0"/>
              </a:rPr>
              <a:t>CAHIER CAN VIEW COMPLETED AND PENDING PAYMENT BILLS</a:t>
            </a:r>
          </a:p>
        </p:txBody>
      </p:sp>
      <p:sp>
        <p:nvSpPr>
          <p:cNvPr id="4" name="Right Arrow 3"/>
          <p:cNvSpPr/>
          <p:nvPr/>
        </p:nvSpPr>
        <p:spPr>
          <a:xfrm>
            <a:off x="8128000" y="4013200"/>
            <a:ext cx="873760" cy="22352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A15840-EC59-F944-DDC0-BC4A6B55B128}"/>
              </a:ext>
            </a:extLst>
          </p:cNvPr>
          <p:cNvPicPr>
            <a:picLocks noChangeAspect="1"/>
          </p:cNvPicPr>
          <p:nvPr/>
        </p:nvPicPr>
        <p:blipFill>
          <a:blip r:embed="rId2"/>
          <a:stretch>
            <a:fillRect/>
          </a:stretch>
        </p:blipFill>
        <p:spPr>
          <a:xfrm>
            <a:off x="612587" y="1465006"/>
            <a:ext cx="10232394" cy="45326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33215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CAHIER CAN GENERATE BILLS AND CAN APPLY DISCOUNDS AND TAXES TO0</a:t>
            </a:r>
          </a:p>
        </p:txBody>
      </p:sp>
      <p:pic>
        <p:nvPicPr>
          <p:cNvPr id="2" name="Picture 1">
            <a:extLst>
              <a:ext uri="{FF2B5EF4-FFF2-40B4-BE49-F238E27FC236}">
                <a16:creationId xmlns:a16="http://schemas.microsoft.com/office/drawing/2014/main" id="{4F22C18E-DDD8-02D1-3B05-17B3859934C2}"/>
              </a:ext>
            </a:extLst>
          </p:cNvPr>
          <p:cNvPicPr>
            <a:picLocks noChangeAspect="1"/>
          </p:cNvPicPr>
          <p:nvPr/>
        </p:nvPicPr>
        <p:blipFill>
          <a:blip r:embed="rId2"/>
          <a:stretch>
            <a:fillRect/>
          </a:stretch>
        </p:blipFill>
        <p:spPr>
          <a:xfrm>
            <a:off x="983227" y="1533832"/>
            <a:ext cx="9960076" cy="44245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2640" y="545515"/>
            <a:ext cx="6695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Payment  done and order is completed</a:t>
            </a:r>
          </a:p>
        </p:txBody>
      </p:sp>
      <p:pic>
        <p:nvPicPr>
          <p:cNvPr id="2" name="Picture 1">
            <a:extLst>
              <a:ext uri="{FF2B5EF4-FFF2-40B4-BE49-F238E27FC236}">
                <a16:creationId xmlns:a16="http://schemas.microsoft.com/office/drawing/2014/main" id="{1225900D-A4C8-9B72-9645-D7A063DFBD0F}"/>
              </a:ext>
            </a:extLst>
          </p:cNvPr>
          <p:cNvPicPr>
            <a:picLocks noChangeAspect="1"/>
          </p:cNvPicPr>
          <p:nvPr/>
        </p:nvPicPr>
        <p:blipFill>
          <a:blip r:embed="rId2"/>
          <a:stretch>
            <a:fillRect/>
          </a:stretch>
        </p:blipFill>
        <p:spPr>
          <a:xfrm>
            <a:off x="924232" y="1484672"/>
            <a:ext cx="10402529" cy="43655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 y="159435"/>
            <a:ext cx="6532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SEE PAYMENT HISTORY AND COMPLETED BILLS</a:t>
            </a:r>
          </a:p>
        </p:txBody>
      </p:sp>
      <p:pic>
        <p:nvPicPr>
          <p:cNvPr id="2" name="Picture 1">
            <a:extLst>
              <a:ext uri="{FF2B5EF4-FFF2-40B4-BE49-F238E27FC236}">
                <a16:creationId xmlns:a16="http://schemas.microsoft.com/office/drawing/2014/main" id="{B39C2C6F-46C2-C4C3-E745-A0328B60AD70}"/>
              </a:ext>
            </a:extLst>
          </p:cNvPr>
          <p:cNvPicPr>
            <a:picLocks noChangeAspect="1"/>
          </p:cNvPicPr>
          <p:nvPr/>
        </p:nvPicPr>
        <p:blipFill>
          <a:blip r:embed="rId2"/>
          <a:stretch>
            <a:fillRect/>
          </a:stretch>
        </p:blipFill>
        <p:spPr>
          <a:xfrm>
            <a:off x="1002891" y="1091381"/>
            <a:ext cx="10176386" cy="522092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6960" y="240715"/>
            <a:ext cx="7884160" cy="646331"/>
          </a:xfrm>
          <a:prstGeom prst="rect">
            <a:avLst/>
          </a:prstGeom>
        </p:spPr>
        <p:txBody>
          <a:bodyPr wrap="square">
            <a:spAutoFit/>
          </a:bodyPr>
          <a:lstStyle/>
          <a:p>
            <a:r>
              <a:rPr lang="en-IN" u="sng" dirty="0">
                <a:solidFill>
                  <a:schemeClr val="accent1">
                    <a:lumMod val="75000"/>
                  </a:schemeClr>
                </a:solidFill>
                <a:latin typeface="Britannic Bold" pitchFamily="34" charset="0"/>
              </a:rPr>
              <a:t>PAYMENT REFLECTED IN DASHBOARD AFTER COMPETING PAYMENT</a:t>
            </a:r>
          </a:p>
          <a:p>
            <a:r>
              <a:rPr lang="en-IN" u="sng" dirty="0">
                <a:solidFill>
                  <a:schemeClr val="accent1">
                    <a:lumMod val="75000"/>
                  </a:schemeClr>
                </a:solidFill>
                <a:latin typeface="Britannic Bold" pitchFamily="34" charset="0"/>
              </a:rPr>
              <a:t>              DASHBOARD SHOWS  TODAYS ALL ORDERS IN RS </a:t>
            </a:r>
          </a:p>
        </p:txBody>
      </p:sp>
      <p:pic>
        <p:nvPicPr>
          <p:cNvPr id="2" name="Picture 1">
            <a:extLst>
              <a:ext uri="{FF2B5EF4-FFF2-40B4-BE49-F238E27FC236}">
                <a16:creationId xmlns:a16="http://schemas.microsoft.com/office/drawing/2014/main" id="{F2C19317-D2CB-9E35-AA08-21E30CAC898D}"/>
              </a:ext>
            </a:extLst>
          </p:cNvPr>
          <p:cNvPicPr>
            <a:picLocks noChangeAspect="1"/>
          </p:cNvPicPr>
          <p:nvPr/>
        </p:nvPicPr>
        <p:blipFill>
          <a:blip r:embed="rId2"/>
          <a:stretch>
            <a:fillRect/>
          </a:stretch>
        </p:blipFill>
        <p:spPr>
          <a:xfrm>
            <a:off x="796413" y="1396182"/>
            <a:ext cx="10009239" cy="490629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ched Right Arrow 2"/>
          <p:cNvSpPr/>
          <p:nvPr/>
        </p:nvSpPr>
        <p:spPr>
          <a:xfrm>
            <a:off x="257277" y="4167894"/>
            <a:ext cx="670560" cy="233680"/>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97280" y="121920"/>
            <a:ext cx="6705600" cy="646331"/>
          </a:xfrm>
          <a:prstGeom prst="rect">
            <a:avLst/>
          </a:prstGeom>
        </p:spPr>
        <p:txBody>
          <a:bodyPr wrap="square">
            <a:spAutoFit/>
          </a:bodyPr>
          <a:lstStyle/>
          <a:p>
            <a:r>
              <a:rPr lang="en-IN" u="sng" dirty="0">
                <a:solidFill>
                  <a:schemeClr val="accent1">
                    <a:lumMod val="75000"/>
                  </a:schemeClr>
                </a:solidFill>
                <a:latin typeface="Britannic Bold" pitchFamily="34" charset="0"/>
              </a:rPr>
              <a:t>ALL THE USERS(STAFF ) CAN LOGOUT FROM APPLICATION FROM LOGOUT SECTION OF THERE RESPECTIVELY UI</a:t>
            </a:r>
          </a:p>
        </p:txBody>
      </p:sp>
      <p:pic>
        <p:nvPicPr>
          <p:cNvPr id="2" name="Picture 1">
            <a:extLst>
              <a:ext uri="{FF2B5EF4-FFF2-40B4-BE49-F238E27FC236}">
                <a16:creationId xmlns:a16="http://schemas.microsoft.com/office/drawing/2014/main" id="{43199DFB-1947-8A5A-139C-889AE903DC92}"/>
              </a:ext>
            </a:extLst>
          </p:cNvPr>
          <p:cNvPicPr>
            <a:picLocks noChangeAspect="1"/>
          </p:cNvPicPr>
          <p:nvPr/>
        </p:nvPicPr>
        <p:blipFill>
          <a:blip r:embed="rId2"/>
          <a:stretch>
            <a:fillRect/>
          </a:stretch>
        </p:blipFill>
        <p:spPr>
          <a:xfrm>
            <a:off x="1097280" y="1012723"/>
            <a:ext cx="9806693" cy="42082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Application Functions</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0" name="Rectangle 9">
            <a:extLst>
              <a:ext uri="{FF2B5EF4-FFF2-40B4-BE49-F238E27FC236}">
                <a16:creationId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sp>
        <p:nvSpPr>
          <p:cNvPr id="12" name="Rectangle 11">
            <a:extLst>
              <a:ext uri="{FF2B5EF4-FFF2-40B4-BE49-F238E27FC236}">
                <a16:creationId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14" name="Rectangle 13">
            <a:extLst>
              <a:ext uri="{FF2B5EF4-FFF2-40B4-BE49-F238E27FC236}">
                <a16:creationId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16" name="Rectangle 15">
            <a:extLst>
              <a:ext uri="{FF2B5EF4-FFF2-40B4-BE49-F238E27FC236}">
                <a16:creationId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19" name="TextBox 18"/>
          <p:cNvSpPr txBox="1"/>
          <p:nvPr/>
        </p:nvSpPr>
        <p:spPr>
          <a:xfrm>
            <a:off x="1480456" y="1706840"/>
            <a:ext cx="9927771" cy="707886"/>
          </a:xfrm>
          <a:prstGeom prst="rect">
            <a:avLst/>
          </a:prstGeom>
          <a:noFill/>
        </p:spPr>
        <p:txBody>
          <a:bodyPr wrap="square" rtlCol="0">
            <a:spAutoFit/>
          </a:bodyPr>
          <a:lstStyle/>
          <a:p>
            <a:r>
              <a:rPr lang="en-US" sz="2000" dirty="0">
                <a:latin typeface="Cambria" pitchFamily="18" charset="0"/>
                <a:ea typeface="Cambria" pitchFamily="18" charset="0"/>
              </a:rPr>
              <a:t>The application provides efficient way to service the visited customers right from order management to bill management. </a:t>
            </a:r>
          </a:p>
        </p:txBody>
      </p:sp>
      <p:sp>
        <p:nvSpPr>
          <p:cNvPr id="20" name="TextBox 19"/>
          <p:cNvSpPr txBox="1"/>
          <p:nvPr/>
        </p:nvSpPr>
        <p:spPr>
          <a:xfrm>
            <a:off x="1485811" y="2451472"/>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easy interface so that different staff person can easily log in the system and do their respective jobs. </a:t>
            </a:r>
          </a:p>
        </p:txBody>
      </p:sp>
      <p:sp>
        <p:nvSpPr>
          <p:cNvPr id="26" name="TextBox 25"/>
          <p:cNvSpPr txBox="1"/>
          <p:nvPr/>
        </p:nvSpPr>
        <p:spPr>
          <a:xfrm>
            <a:off x="1492201" y="3268927"/>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some privileges to specific person(admin) who can add a new person for specific role in the restaurant , who is seeking job.</a:t>
            </a:r>
          </a:p>
        </p:txBody>
      </p:sp>
      <p:sp>
        <p:nvSpPr>
          <p:cNvPr id="28" name="TextBox 27"/>
          <p:cNvSpPr txBox="1"/>
          <p:nvPr/>
        </p:nvSpPr>
        <p:spPr>
          <a:xfrm>
            <a:off x="1529354" y="4115414"/>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also comprises of updating, deleting, creating new cuisines under a specific category to a specific role based person.</a:t>
            </a:r>
          </a:p>
        </p:txBody>
      </p:sp>
      <p:sp>
        <p:nvSpPr>
          <p:cNvPr id="29" name="Rectangle 28">
            <a:extLst>
              <a:ext uri="{FF2B5EF4-FFF2-40B4-BE49-F238E27FC236}">
                <a16:creationId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
        <p:nvSpPr>
          <p:cNvPr id="32" name="TextBox 31"/>
          <p:cNvSpPr txBox="1"/>
          <p:nvPr/>
        </p:nvSpPr>
        <p:spPr>
          <a:xfrm>
            <a:off x="1516741" y="4861097"/>
            <a:ext cx="9927771" cy="707886"/>
          </a:xfrm>
          <a:prstGeom prst="rect">
            <a:avLst/>
          </a:prstGeom>
          <a:noFill/>
        </p:spPr>
        <p:txBody>
          <a:bodyPr wrap="square" rtlCol="0">
            <a:spAutoFit/>
          </a:bodyPr>
          <a:lstStyle/>
          <a:p>
            <a:pPr lvl="0"/>
            <a:r>
              <a:rPr lang="en-US" sz="2000" dirty="0">
                <a:latin typeface="Cambria" pitchFamily="18" charset="0"/>
                <a:ea typeface="Cambria" pitchFamily="18" charset="0"/>
              </a:rPr>
              <a:t>Common Dashboard for restaurant staff which shows the revenue generated a day,  a day before and week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6640" y="152400"/>
            <a:ext cx="71424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ALSO CHANGE HIS PASSWORD / NAME / USERID</a:t>
            </a:r>
          </a:p>
        </p:txBody>
      </p:sp>
      <p:pic>
        <p:nvPicPr>
          <p:cNvPr id="2" name="Picture 1">
            <a:extLst>
              <a:ext uri="{FF2B5EF4-FFF2-40B4-BE49-F238E27FC236}">
                <a16:creationId xmlns:a16="http://schemas.microsoft.com/office/drawing/2014/main" id="{0DF2B73D-4B31-8CF2-B040-4DE094492813}"/>
              </a:ext>
            </a:extLst>
          </p:cNvPr>
          <p:cNvPicPr>
            <a:picLocks noChangeAspect="1"/>
          </p:cNvPicPr>
          <p:nvPr/>
        </p:nvPicPr>
        <p:blipFill>
          <a:blip r:embed="rId2"/>
          <a:stretch>
            <a:fillRect/>
          </a:stretch>
        </p:blipFill>
        <p:spPr>
          <a:xfrm>
            <a:off x="727587" y="1258529"/>
            <a:ext cx="10530348" cy="493579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60896" y="2524836"/>
            <a:ext cx="10031104" cy="1631216"/>
          </a:xfrm>
          <a:prstGeom prst="rect">
            <a:avLst/>
          </a:prstGeom>
          <a:noFill/>
        </p:spPr>
        <p:txBody>
          <a:bodyPr wrap="square" lIns="91440" tIns="45720" rIns="91440" bIns="45720">
            <a:spAutoFit/>
          </a:bodyPr>
          <a:lstStyle/>
          <a:p>
            <a:pPr algn="ctr"/>
            <a:r>
              <a:rPr lang="en-US" sz="10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extLst>
      <p:ext uri="{BB962C8B-B14F-4D97-AF65-F5344CB8AC3E}">
        <p14:creationId xmlns:p14="http://schemas.microsoft.com/office/powerpoint/2010/main" val="3021708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39329"/>
            <a:ext cx="11204812"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3200" b="1" kern="0" dirty="0">
                  <a:solidFill>
                    <a:prstClr val="white"/>
                  </a:solidFill>
                  <a:latin typeface="Cambria" pitchFamily="18" charset="0"/>
                  <a:ea typeface="Cambria" pitchFamily="18" charset="0"/>
                </a:rPr>
                <a:t>Functionality of Restaurant Management System</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6146" name="Picture 2" descr="zerollevel_DFD"/>
          <p:cNvPicPr>
            <a:picLocks noChangeAspect="1" noChangeArrowheads="1"/>
          </p:cNvPicPr>
          <p:nvPr/>
        </p:nvPicPr>
        <p:blipFill>
          <a:blip r:embed="rId2" cstate="print"/>
          <a:srcRect/>
          <a:stretch>
            <a:fillRect/>
          </a:stretch>
        </p:blipFill>
        <p:spPr bwMode="auto">
          <a:xfrm>
            <a:off x="1637730" y="1226684"/>
            <a:ext cx="8543499" cy="5472752"/>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2EDD862E-7804-4195-8C5A-0CEF09941158}"/>
              </a:ext>
            </a:extLst>
          </p:cNvPr>
          <p:cNvGrpSpPr/>
          <p:nvPr/>
        </p:nvGrpSpPr>
        <p:grpSpPr>
          <a:xfrm>
            <a:off x="-2" y="0"/>
            <a:ext cx="11655190" cy="963294"/>
            <a:chOff x="-1" y="545888"/>
            <a:chExt cx="7529691" cy="1005840"/>
          </a:xfrm>
          <a:solidFill>
            <a:srgbClr val="EE6CC1">
              <a:lumMod val="50000"/>
            </a:srgbClr>
          </a:solidFill>
        </p:grpSpPr>
        <p:sp>
          <p:nvSpPr>
            <p:cNvPr id="20" name="Arrow: Chevron 17">
              <a:extLst>
                <a:ext uri="{FF2B5EF4-FFF2-40B4-BE49-F238E27FC236}">
                  <a16:creationId xmlns:a16="http://schemas.microsoft.com/office/drawing/2014/main" id="{FFED5095-CBA9-4831-8D97-D52678734890}"/>
                </a:ext>
              </a:extLst>
            </p:cNvPr>
            <p:cNvSpPr/>
            <p:nvPr/>
          </p:nvSpPr>
          <p:spPr>
            <a:xfrm>
              <a:off x="6663477" y="545888"/>
              <a:ext cx="712913"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id="{CC89345B-675A-44F7-BB03-50DBDE372349}"/>
                </a:ext>
              </a:extLst>
            </p:cNvPr>
            <p:cNvSpPr/>
            <p:nvPr/>
          </p:nvSpPr>
          <p:spPr>
            <a:xfrm>
              <a:off x="-1" y="545888"/>
              <a:ext cx="7132916"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Restaurant Management System</a:t>
              </a:r>
            </a:p>
          </p:txBody>
        </p:sp>
        <p:sp>
          <p:nvSpPr>
            <p:cNvPr id="22" name="Arrow: Chevron 18">
              <a:extLst>
                <a:ext uri="{FF2B5EF4-FFF2-40B4-BE49-F238E27FC236}">
                  <a16:creationId xmlns:a16="http://schemas.microsoft.com/office/drawing/2014/main" id="{1208EBD8-54D8-4165-9034-9A4ADB1B153F}"/>
                </a:ext>
              </a:extLst>
            </p:cNvPr>
            <p:cNvSpPr/>
            <p:nvPr/>
          </p:nvSpPr>
          <p:spPr>
            <a:xfrm>
              <a:off x="7053190" y="545888"/>
              <a:ext cx="47650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026" name="Picture 2" descr="USECASES"/>
          <p:cNvPicPr>
            <a:picLocks noChangeAspect="1" noChangeArrowheads="1"/>
          </p:cNvPicPr>
          <p:nvPr/>
        </p:nvPicPr>
        <p:blipFill>
          <a:blip r:embed="rId2" cstate="print"/>
          <a:srcRect/>
          <a:stretch>
            <a:fillRect/>
          </a:stretch>
        </p:blipFill>
        <p:spPr bwMode="auto">
          <a:xfrm>
            <a:off x="2101755" y="1078173"/>
            <a:ext cx="8202306" cy="5779827"/>
          </a:xfrm>
          <a:prstGeom prst="rect">
            <a:avLst/>
          </a:prstGeom>
          <a:noFill/>
          <a:ln w="9525">
            <a:noFill/>
            <a:miter lim="800000"/>
            <a:headEnd/>
            <a:tailEnd/>
          </a:ln>
        </p:spPr>
      </p:pic>
      <p:cxnSp>
        <p:nvCxnSpPr>
          <p:cNvPr id="14" name="Straight Connector 13"/>
          <p:cNvCxnSpPr/>
          <p:nvPr/>
        </p:nvCxnSpPr>
        <p:spPr>
          <a:xfrm>
            <a:off x="4885899" y="1078173"/>
            <a:ext cx="204716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66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MANAGER(ADMIN)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63772" y="1563469"/>
            <a:ext cx="11846257" cy="5262979"/>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Every restaurant has a Manager.  In our application, Manager is the Admin who has full access to the system and other privileges so that can he can well maintain the system workflow to ensure better and secure service.</a:t>
            </a:r>
          </a:p>
          <a:p>
            <a:pPr marL="0" indent="0" algn="just">
              <a:buNone/>
            </a:pPr>
            <a:endParaRPr lang="en-IN" sz="2800" dirty="0">
              <a:latin typeface="Cambria" pitchFamily="18" charset="0"/>
              <a:ea typeface="Cambria" pitchFamily="18" charset="0"/>
            </a:endParaRPr>
          </a:p>
          <a:p>
            <a:pPr marL="0" indent="0" algn="just"/>
            <a:r>
              <a:rPr lang="en-IN" sz="2800" b="1" dirty="0">
                <a:latin typeface="Cambria" pitchFamily="18" charset="0"/>
                <a:ea typeface="Cambria" pitchFamily="18" charset="0"/>
              </a:rPr>
              <a:t>What Manager can Do - </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Assign waiter to the table</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Add new job seeker for a specific job role </a:t>
            </a:r>
          </a:p>
          <a:p>
            <a:pPr marL="0" indent="0" algn="just">
              <a:buFont typeface="Arial" pitchFamily="34" charset="0"/>
              <a:buChar char="•"/>
            </a:pPr>
            <a:r>
              <a:rPr lang="en-IN" sz="2800" dirty="0">
                <a:latin typeface="Cambria" pitchFamily="18" charset="0"/>
                <a:ea typeface="Cambria" pitchFamily="18" charset="0"/>
              </a:rPr>
              <a:t>  Add new food categories and food item under that category</a:t>
            </a:r>
          </a:p>
          <a:p>
            <a:pPr marL="0" indent="0" algn="just">
              <a:buFont typeface="Arial" pitchFamily="34" charset="0"/>
              <a:buChar char="•"/>
            </a:pPr>
            <a:r>
              <a:rPr lang="en-IN" sz="2800" dirty="0">
                <a:latin typeface="Cambria" pitchFamily="18" charset="0"/>
                <a:ea typeface="Cambria" pitchFamily="18" charset="0"/>
              </a:rPr>
              <a:t>  Enable/Disable the staff member who is present or not present accordingly</a:t>
            </a:r>
          </a:p>
          <a:p>
            <a:pPr marL="0" indent="0" algn="just">
              <a:buFont typeface="Arial" pitchFamily="34" charset="0"/>
              <a:buChar char="•"/>
            </a:pPr>
            <a:r>
              <a:rPr lang="en-IN" sz="2800" dirty="0">
                <a:latin typeface="Cambria" pitchFamily="18" charset="0"/>
                <a:ea typeface="Cambria" pitchFamily="18" charset="0"/>
              </a:rPr>
              <a:t>  Enable/Disable food items according to availability</a:t>
            </a:r>
          </a:p>
          <a:p>
            <a:pPr marL="0" indent="0" algn="just">
              <a:buFont typeface="Arial" pitchFamily="34" charset="0"/>
              <a:buChar char="•"/>
            </a:pPr>
            <a:r>
              <a:rPr lang="en-IN" sz="2800" dirty="0">
                <a:latin typeface="Cambria" pitchFamily="18" charset="0"/>
                <a:ea typeface="Cambria" pitchFamily="18" charset="0"/>
              </a:rPr>
              <a:t>  Can change profile details</a:t>
            </a:r>
          </a:p>
          <a:p>
            <a:pPr marL="0" indent="0" algn="just">
              <a:buFont typeface="Arial" pitchFamily="34" charset="0"/>
              <a:buChar char="•"/>
            </a:pP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5651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Manager(ADMIN)</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050" name="Picture 2"/>
          <p:cNvPicPr>
            <a:picLocks noChangeAspect="1" noChangeArrowheads="1"/>
          </p:cNvPicPr>
          <p:nvPr/>
        </p:nvPicPr>
        <p:blipFill>
          <a:blip r:embed="rId2" cstate="print"/>
          <a:srcRect/>
          <a:stretch>
            <a:fillRect/>
          </a:stretch>
        </p:blipFill>
        <p:spPr bwMode="auto">
          <a:xfrm>
            <a:off x="2374710" y="1009934"/>
            <a:ext cx="7260609" cy="5848066"/>
          </a:xfrm>
          <a:prstGeom prst="rect">
            <a:avLst/>
          </a:prstGeom>
          <a:noFill/>
          <a:ln w="9525">
            <a:noFill/>
            <a:miter lim="800000"/>
            <a:headEnd/>
            <a:tailEnd/>
          </a:ln>
          <a:effectLst/>
        </p:spPr>
      </p:pic>
    </p:spTree>
    <p:extLst>
      <p:ext uri="{BB962C8B-B14F-4D97-AF65-F5344CB8AC3E}">
        <p14:creationId xmlns:p14="http://schemas.microsoft.com/office/powerpoint/2010/main" val="390819495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5600</TotalTime>
  <Words>1191</Words>
  <Application>Microsoft Office PowerPoint</Application>
  <PresentationFormat>Widescreen</PresentationFormat>
  <Paragraphs>109</Paragraphs>
  <Slides>51</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Britannic Bold</vt:lpstr>
      <vt:lpstr>Calibri</vt:lpstr>
      <vt:lpstr>Calibri Light</vt:lpstr>
      <vt:lpstr>Cambria</vt:lpstr>
      <vt:lpstr>Century Schoolbook</vt:lpstr>
      <vt:lpstr>Wingdings</vt:lpstr>
      <vt:lpstr>Wingdings 2</vt:lpstr>
      <vt:lpstr>Cover and End Slide Master</vt:lpstr>
      <vt:lpstr>Contents Slide Master</vt:lpstr>
      <vt:lpstr>Section Break Slide Master</vt: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Santosh Jadhav</cp:lastModifiedBy>
  <cp:revision>216</cp:revision>
  <dcterms:created xsi:type="dcterms:W3CDTF">2020-01-20T05:08:25Z</dcterms:created>
  <dcterms:modified xsi:type="dcterms:W3CDTF">2023-03-11T06:17:54Z</dcterms:modified>
</cp:coreProperties>
</file>